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9" r:id="rId11"/>
    <p:sldId id="278" r:id="rId12"/>
    <p:sldId id="271" r:id="rId13"/>
    <p:sldId id="270" r:id="rId14"/>
    <p:sldId id="274" r:id="rId15"/>
    <p:sldId id="277" r:id="rId16"/>
    <p:sldId id="272" r:id="rId17"/>
    <p:sldId id="273" r:id="rId18"/>
    <p:sldId id="266" r:id="rId19"/>
    <p:sldId id="267" r:id="rId20"/>
    <p:sldId id="276" r:id="rId21"/>
    <p:sldId id="275" r:id="rId22"/>
    <p:sldId id="2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59806-4ABD-4884-99DC-223CA7592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54F2BA-E8F1-4AEA-A711-314D8672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523851-5575-4CA2-B637-FBEB5985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D9D8EA-82C1-4EE4-A071-8FBA037D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B8A7B6-987A-4F16-9CDD-45CCF0A6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2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6A854-88B5-437E-9543-51AE236E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765BC6-A467-4A53-ADC6-78496AEAC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71A72E-02C0-4BAA-AADF-56ABB8F6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C44896-E299-4E65-BDF5-004497A5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36C304-598D-468D-9930-372D9E07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2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80D5BC2-F855-42D2-8B43-D07E2F8CE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3288EB-8514-479D-850C-4A0CAE97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DE56F-4624-44D0-8F2D-E060210A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BE9327-E65C-4D93-A12A-441369D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4F4350-DCB1-42D3-8848-B6F051F7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1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B2ED0-2520-4D59-8EB5-B4079E61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720928-B583-413D-8891-C170C225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83CEA0-C3A9-44CA-9B73-13C2CC58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D3F03A-2AAA-41D2-83D9-47D52AD6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237DC9-FBEC-4ACA-B660-5BD90256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52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9C5EF-1B5E-4887-B406-F11B0E89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AE1F70-5FFA-4F20-80E1-39CC58633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F6A926-BF8A-49FA-AAF7-E31B68C9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E5088E-E80C-44BB-940F-8E9B12A2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2CF92-2B31-4FB9-B93A-F0475CBD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14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83277-BF11-49DD-877E-EF1345B1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6FEE1-70CE-4EC0-899D-0DFED06E6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8889CE-886B-4809-A008-67CCF61BB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0AAD75-2107-4F8A-AD47-54320C16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E46673-3A31-4111-9943-9DF45569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762F2E-368E-4E58-BC29-D882F491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6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9A0A5-9367-4A72-8099-D583157B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4ECF41-E726-4C35-935A-3CFB112F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F20101-C344-48ED-B934-66264B646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300126-FAE4-48CC-9512-F76AB51F2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486641-D587-485E-AB3B-C0BB1CA08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E0CC72E-95FB-42F4-A4E2-6EC81FE0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F7182C8-C943-49BE-AA24-C337365C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7CB2B0F-BC34-44A5-8DDD-E7F15B5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42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C088D-7DA0-4A6D-8C62-C4C4262D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FD62B60-9C52-45AC-BA84-1D96C4C4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34F888-0D90-426F-AA7E-1979EB00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CA377D-9F78-4CA2-A959-CFF4EE1A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5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4AE7C68-5907-4284-8B70-B2A79132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1CA48D7-231E-4ABB-A594-A42727E0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923127-2F40-464E-A4CD-0B84CDE8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32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2993E-08D7-499E-B9EB-999815FE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B21429-9639-47F7-AB8C-BB960AD0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124222-69F0-4E28-AC92-ABBF32003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891489-12B4-44D6-99BE-3ED1A57E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0F1500-1C22-4F49-80B1-4CE7498B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D14867-3A06-4634-91B6-4AF785B6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8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88A4DF-E7E1-4556-9824-C89FA35C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CB8D93-113C-45EF-8988-C7E06B488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177840-CF3D-45CC-9A84-5D57E246C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26905C-2412-46C5-94E9-77DE06AC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BC78AD-F3C0-4D60-9B5A-B10BF5AF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501839-BABB-41FD-9EF2-D3D90B55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06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A91289F-6780-4BF0-A900-94D7E04F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29CE0C-27C4-4BF5-B257-96F2FD230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3B6EC8-1A87-4BD7-92E1-8F959DBE3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E3B6-61DD-471A-98ED-5C416298A7A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5F885A-D374-405B-8D06-21FF951EF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AF51BF-9599-42DE-A0C7-25BA78B22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495A-73BB-48C0-BD1D-BEC88F22A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w.uw.edu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w.uw.edu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w.uw.edu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.uw.edu.pl/Lists/Uchway/Attachments/4934/M.2019.190.U.443.pdf" TargetMode="External"/><Relationship Id="rId2" Type="http://schemas.openxmlformats.org/officeDocument/2006/relationships/hyperlink" Target="https://isap.sejm.gov.pl/isap.nsf/download.xsp/WDU20180001668/U/D20181668Lj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tor.uw.edu.pl/Lists/Uchway/Attachments/6754/M.2023.373.UKW.4.pdf" TargetMode="External"/><Relationship Id="rId4" Type="http://schemas.openxmlformats.org/officeDocument/2006/relationships/hyperlink" Target="https://monitor.uw.edu.pl/Lists/Uchway/Attachments/5200/M.2020.16.Zarz.6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.uw.edu.pl/Lists/Uchway/Attachments/5200/M.2020.16.Zarz.6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BEE3A89-83B4-4AEE-8D6A-549B4BF8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4933506" cy="16852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2776270-F51B-404F-9221-A6F6065B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89" y="265199"/>
            <a:ext cx="2987311" cy="11550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D3DC73F-EC0C-4018-9017-F41239FDECD8}"/>
              </a:ext>
            </a:extLst>
          </p:cNvPr>
          <p:cNvSpPr txBox="1"/>
          <p:nvPr/>
        </p:nvSpPr>
        <p:spPr>
          <a:xfrm>
            <a:off x="255181" y="1849218"/>
            <a:ext cx="113024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 2024 roku na Uniwersytecie Warszawskim odbędą się m.in. wybory rektora i członków Senatu uczelni.</a:t>
            </a:r>
          </a:p>
          <a:p>
            <a:r>
              <a:rPr lang="pl-PL" sz="2000" dirty="0"/>
              <a:t>Organizacją wyborów i nadzorem nad ich przebiegiem zajmuje się </a:t>
            </a:r>
            <a:r>
              <a:rPr lang="pl-PL" sz="2000" dirty="0">
                <a:solidFill>
                  <a:schemeClr val="accent1"/>
                </a:solidFill>
              </a:rPr>
              <a:t>U</a:t>
            </a:r>
            <a:r>
              <a:rPr lang="pl-PL" sz="2000" dirty="0"/>
              <a:t>czelniana </a:t>
            </a:r>
            <a:r>
              <a:rPr lang="pl-PL" sz="2000" dirty="0">
                <a:solidFill>
                  <a:schemeClr val="accent1"/>
                </a:solidFill>
              </a:rPr>
              <a:t>K</a:t>
            </a:r>
            <a:r>
              <a:rPr lang="pl-PL" sz="2000" dirty="0"/>
              <a:t>omisja </a:t>
            </a:r>
            <a:r>
              <a:rPr lang="pl-PL" sz="2000" dirty="0">
                <a:solidFill>
                  <a:schemeClr val="accent1"/>
                </a:solidFill>
              </a:rPr>
              <a:t>W</a:t>
            </a:r>
            <a:r>
              <a:rPr lang="pl-PL" sz="2000" dirty="0"/>
              <a:t>yborcza.</a:t>
            </a:r>
          </a:p>
          <a:p>
            <a:r>
              <a:rPr lang="pl-PL" sz="2000" dirty="0"/>
              <a:t>Przewodniczącym </a:t>
            </a:r>
            <a:r>
              <a:rPr lang="pl-PL" sz="2000" dirty="0">
                <a:solidFill>
                  <a:schemeClr val="accent1"/>
                </a:solidFill>
              </a:rPr>
              <a:t>UKW</a:t>
            </a:r>
            <a:r>
              <a:rPr lang="pl-PL" sz="2000" dirty="0"/>
              <a:t> w kadencji 2024-2028 jest dr hab. Ryszard Piotrowski, </a:t>
            </a:r>
            <a:r>
              <a:rPr lang="pl-PL" sz="2000" dirty="0" err="1"/>
              <a:t>prof.ucz</a:t>
            </a:r>
            <a:r>
              <a:rPr lang="pl-PL" sz="2000" dirty="0"/>
              <a:t>. z Wydziału Prawa </a:t>
            </a:r>
            <a:br>
              <a:rPr lang="pl-PL" sz="2000" dirty="0"/>
            </a:br>
            <a:r>
              <a:rPr lang="pl-PL" sz="2000" dirty="0"/>
              <a:t>i Administracji, a jego zastępcą dr hab. Joanna </a:t>
            </a:r>
            <a:r>
              <a:rPr lang="pl-PL" sz="2000" dirty="0" err="1"/>
              <a:t>Osiejewicz</a:t>
            </a:r>
            <a:r>
              <a:rPr lang="pl-PL" sz="2000" dirty="0"/>
              <a:t>, prof. ucz. z Wydziału Lingwistyki Stosowanej. W obecnej kadencji członkiem Uczelnianej Komisji Wyborczej jest prof. dr hab. Piotr Werner.</a:t>
            </a:r>
          </a:p>
          <a:p>
            <a:endParaRPr lang="pl-PL" sz="2000" dirty="0"/>
          </a:p>
          <a:p>
            <a:r>
              <a:rPr lang="pl-PL" sz="2400" dirty="0"/>
              <a:t>Na Wydziale Geografii i Studiów Regionalnych, </a:t>
            </a:r>
            <a:r>
              <a:rPr lang="pl-PL" sz="2000" dirty="0"/>
              <a:t>(zgodnie z Uchwałą UKW z dnia 8 stycznia 2024 r. w sprawie ustalenia liczby elektorów Uniwersytetu Warszawskiego w kadencji 2024-2028) </a:t>
            </a:r>
            <a:r>
              <a:rPr lang="pl-PL" sz="2400" dirty="0"/>
              <a:t>wybierać będziemy łącznie </a:t>
            </a:r>
            <a:r>
              <a:rPr lang="pl-PL" sz="2400" b="1" dirty="0">
                <a:solidFill>
                  <a:srgbClr val="C00000"/>
                </a:solidFill>
              </a:rPr>
              <a:t>8</a:t>
            </a:r>
            <a:r>
              <a:rPr lang="pl-PL" sz="2400" dirty="0">
                <a:solidFill>
                  <a:srgbClr val="FF0000"/>
                </a:solidFill>
              </a:rPr>
              <a:t> elektorów do Kolegium Elektorów Uniwersytetu Warszawskiego</a:t>
            </a:r>
            <a:r>
              <a:rPr lang="pl-PL" sz="2400" dirty="0"/>
              <a:t>:</a:t>
            </a:r>
          </a:p>
          <a:p>
            <a:r>
              <a:rPr lang="pl-PL" sz="2400" b="1" dirty="0"/>
              <a:t>4</a:t>
            </a:r>
            <a:r>
              <a:rPr lang="pl-PL" sz="2400" dirty="0"/>
              <a:t> z grupy profesorów i profesorów uczelni, </a:t>
            </a:r>
            <a:r>
              <a:rPr lang="pl-PL" sz="2400" b="1" dirty="0"/>
              <a:t>1</a:t>
            </a:r>
            <a:r>
              <a:rPr lang="pl-PL" sz="2400" dirty="0"/>
              <a:t> z grupy doktorów habilitowanych, </a:t>
            </a:r>
            <a:r>
              <a:rPr lang="pl-PL" sz="2400" b="1" dirty="0"/>
              <a:t>2</a:t>
            </a:r>
            <a:r>
              <a:rPr lang="pl-PL" sz="2400" dirty="0"/>
              <a:t> z grupy innych nauczycieli akademickich, </a:t>
            </a:r>
            <a:r>
              <a:rPr lang="pl-PL" sz="2400" b="1" dirty="0"/>
              <a:t>1</a:t>
            </a:r>
            <a:r>
              <a:rPr lang="pl-PL" sz="2400" dirty="0"/>
              <a:t> z grupy pracowników niebędących nauczycielami akademickimi. </a:t>
            </a:r>
          </a:p>
        </p:txBody>
      </p:sp>
    </p:spTree>
    <p:extLst>
      <p:ext uri="{BB962C8B-B14F-4D97-AF65-F5344CB8AC3E}">
        <p14:creationId xmlns:p14="http://schemas.microsoft.com/office/powerpoint/2010/main" val="27322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467832" y="1070456"/>
            <a:ext cx="11451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Bierne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prawo wyborcze (prawo do kandydowania i objęcia stanowiska, mandatu lub funkcji)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Wg Ustawy Prawo o szkolnictwie wyższym z dnia 20 lipca 2018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Kandydatem do pełnienia funkcji kierowniczych w uczelni (m.in. dziekana)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może być osoba która: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1) ma pełną zdolność do czynności prawnych;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2) korzysta z pełni praw publicznych;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3) nie była skazana prawomocnym wyrokiem za umyślne przestępstwo lub umyślne przestępstwo skarbowe;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4) nie była karana karą dyscyplinarną;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5) w okresie od dnia 22 lipca 1944 r. do dnia 31 lipca 1990 r. nie pracowała w organach bezpieczeństwa państwa w rozumieniu art. 2 ustawy z dnia 18 października 2006 r. </a:t>
            </a:r>
            <a:b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 ujawnianiu informacji o dokumentach organów bezpieczeństwa państwa z lat 1944–1990 oraz treści tych dokumentów (Dz. U. z 2017 r. poz. 2186, z </a:t>
            </a:r>
            <a:r>
              <a:rPr lang="pl-PL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późn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zm.</a:t>
            </a:r>
            <a:r>
              <a:rPr lang="pl-PL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1)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), nie pełniła w nich służby ani nie współpracowała z tymi organami;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nie ukończyła 70. roku życia do dnia rozpoczęcia kadencji.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323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467832" y="1070456"/>
            <a:ext cx="1145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E4EBEE10-200E-97F1-9499-FD019940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0456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Kandydaci na elektorów Uniwersytetu są zobowiązani do ustawowego wymogu złożenia oświadczenia lustracyjnego (lub informacji o uprzednim złożeniu oświadczenia lustracyjnego).</a:t>
            </a:r>
            <a:endParaRPr lang="pl-PL" sz="24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C7024020-F699-D758-D128-69E2843C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019"/>
            <a:ext cx="10276643" cy="3391525"/>
          </a:xfrm>
        </p:spPr>
        <p:txBody>
          <a:bodyPr/>
          <a:lstStyle/>
          <a:p>
            <a:pPr algn="just"/>
            <a:r>
              <a:rPr lang="pl-PL" dirty="0"/>
              <a:t>Zgodnie z informacją zamieszczoną na stronie UKW, </a:t>
            </a:r>
            <a:r>
              <a:rPr lang="pl-PL" b="1" dirty="0"/>
              <a:t>do dnia </a:t>
            </a:r>
            <a:br>
              <a:rPr lang="pl-PL" b="1" dirty="0"/>
            </a:br>
            <a:r>
              <a:rPr lang="pl-PL" b="1" dirty="0"/>
              <a:t>19 lutego 2024 r</a:t>
            </a:r>
            <a:r>
              <a:rPr lang="pl-PL" dirty="0"/>
              <a:t>., kandydaci na członków Kolegium Elektorów Uniwersytetu Warszawskiego, którzy urodzili się przed dniem </a:t>
            </a:r>
            <a:br>
              <a:rPr lang="pl-PL" dirty="0"/>
            </a:br>
            <a:r>
              <a:rPr lang="pl-PL" dirty="0"/>
              <a:t>1 sierpnia 1972 r., powinni złożyć do Biura Rektoratu (pokój nr 12, </a:t>
            </a:r>
            <a:br>
              <a:rPr lang="pl-PL" dirty="0"/>
            </a:br>
            <a:r>
              <a:rPr lang="pl-PL" dirty="0"/>
              <a:t>I piętro Pałacu Kazimierzowskiego), do Kierownika Biura – </a:t>
            </a:r>
            <a:br>
              <a:rPr lang="pl-PL" dirty="0"/>
            </a:br>
            <a:r>
              <a:rPr lang="pl-PL" dirty="0"/>
              <a:t>dr Wiktorii </a:t>
            </a:r>
            <a:r>
              <a:rPr lang="pl-PL" dirty="0" err="1"/>
              <a:t>Osdoby</a:t>
            </a:r>
            <a:r>
              <a:rPr lang="pl-PL" dirty="0"/>
              <a:t>, oświadczenie lustracyjne lub informację </a:t>
            </a:r>
            <a:br>
              <a:rPr lang="pl-PL" dirty="0"/>
            </a:br>
            <a:r>
              <a:rPr lang="pl-PL" dirty="0"/>
              <a:t>o uprzednim złożeniu oświadczenia lustracyjnego.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94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370367" y="1070456"/>
            <a:ext cx="114512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Bierne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prawo wyborcze - prawo do kandydowania i </a:t>
            </a: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pełnienia funkcji dziekana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Wg Statutu Uniwersytetu Warszawskiego (uchwała nr 443 Senatu UW z dnia 26 czerwca 2019r.)</a:t>
            </a:r>
          </a:p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Kandydata na dziekana wskazuje </a:t>
            </a:r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kolegium elektorów wydziału </a:t>
            </a: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bezwzględną większością głosów w obecności więcej niż połowy regulaminowego składu kolegium spośród osób które 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1) spełniają warunki, o których mowa w art. 32 ust. 2 Ustawy, oraz są zatrudnione na Uniwersytecie jako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podstawowym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miejscu pracy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na stanowisku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profesora lub profesora uczelni lub mają stopień doktora habilitowanego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2) we wcześniejszym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głosowaniu indykacyjnym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uzyskały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 najmniej 10% głosów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3)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wyraziły zgodę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na wykonywanie funkcji dziekana. 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57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F27A189B-A8C1-4059-9509-BA185FF6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29739" cy="1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77E820D-21DD-4468-B86D-D9D03B94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83" y="332129"/>
            <a:ext cx="5925826" cy="74987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55A743-DBB1-43C8-BB7A-3967232BA87C}"/>
              </a:ext>
            </a:extLst>
          </p:cNvPr>
          <p:cNvSpPr txBox="1"/>
          <p:nvPr/>
        </p:nvSpPr>
        <p:spPr>
          <a:xfrm>
            <a:off x="776177" y="1082227"/>
            <a:ext cx="1023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 wyboru kandydatów na dziekana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(zmiana terminów zgodnie z Uchwałą WKW z dnia 12.02.2024 r.)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4CA2A4D-567B-4641-8E90-2631D4443073}"/>
              </a:ext>
            </a:extLst>
          </p:cNvPr>
          <p:cNvSpPr txBox="1"/>
          <p:nvPr/>
        </p:nvSpPr>
        <p:spPr>
          <a:xfrm>
            <a:off x="584791" y="2036334"/>
            <a:ext cx="10037135" cy="45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pl-PL" sz="2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marca 2024 </a:t>
            </a:r>
            <a:r>
              <a:rPr lang="pl-PL" sz="28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(wtorek) godz.15.00, sala 102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głosowanie indykacyjne w celu wyłonienia kandydatów na dziekana – zebranie wyborcze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Kolegium </a:t>
            </a:r>
            <a:r>
              <a:rPr lang="pl-PL" sz="2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lektorów WGSR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pl-PL" sz="2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2024 </a:t>
            </a:r>
            <a:r>
              <a:rPr lang="pl-PL" sz="28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(piątek) godz.10.00-11.30, sala 111 – zebranie przedwyborcze z kandydatami na dziekana - zebranie </a:t>
            </a:r>
            <a:r>
              <a:rPr lang="pl-PL" sz="2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Kolegium Elektorów WGSR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pl-PL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marca 2024 r. </a:t>
            </a:r>
            <a:r>
              <a:rPr lang="pl-PL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(wtorek) godz.9.00, sala 111 –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wybory kandydata na dziekana –  </a:t>
            </a:r>
            <a:r>
              <a:rPr lang="pl-PL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zebranie wyborcze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Kolegium Elektorów WGSR </a:t>
            </a:r>
          </a:p>
        </p:txBody>
      </p:sp>
    </p:spTree>
    <p:extLst>
      <p:ext uri="{BB962C8B-B14F-4D97-AF65-F5344CB8AC3E}">
        <p14:creationId xmlns:p14="http://schemas.microsoft.com/office/powerpoint/2010/main" val="159824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F27A189B-A8C1-4059-9509-BA185FF6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306725" cy="9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55A743-DBB1-43C8-BB7A-3967232BA87C}"/>
              </a:ext>
            </a:extLst>
          </p:cNvPr>
          <p:cNvSpPr txBox="1"/>
          <p:nvPr/>
        </p:nvSpPr>
        <p:spPr>
          <a:xfrm>
            <a:off x="606055" y="895642"/>
            <a:ext cx="1023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 wyboru członka Senatu UW w grupie profesorów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profesorów uczelni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4CA2A4D-567B-4641-8E90-2631D4443073}"/>
              </a:ext>
            </a:extLst>
          </p:cNvPr>
          <p:cNvSpPr txBox="1"/>
          <p:nvPr/>
        </p:nvSpPr>
        <p:spPr>
          <a:xfrm>
            <a:off x="786809" y="1836625"/>
            <a:ext cx="9877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UW:           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38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1.W skład Senatu wchodzą:  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1) Rektor, jako przewodniczący; </a:t>
            </a:r>
          </a:p>
          <a:p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2) przedstawiciele: </a:t>
            </a:r>
          </a:p>
          <a:p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a) </a:t>
            </a:r>
            <a:r>
              <a:rPr lang="pl-PL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profesorów i profesorów uczelni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b) pozostałych pracowników Uniwersytetu, </a:t>
            </a:r>
          </a:p>
          <a:p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c) studentów i doktorantów. </a:t>
            </a:r>
          </a:p>
          <a:p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§ 39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Przedstawicieli pracowników Uniwersytetu, o których mowa w </a:t>
            </a:r>
            <a:r>
              <a:rPr lang="pl-PL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§ 38 ust. 1 pkt 2 lit. a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, wybierają nauczyciele akademiccy zatrudnieni na stanowiskach profesora lub profesora uczelni wykonujący swoje obowiązki na danym wydziale, oddzielnie dla każdego wydziału w liczbie jeden dla każdego wydziału. Wybory przeprowadza wydziałowa komisja wyborcza.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67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F27A189B-A8C1-4059-9509-BA185FF6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306725" cy="9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55A743-DBB1-43C8-BB7A-3967232BA87C}"/>
              </a:ext>
            </a:extLst>
          </p:cNvPr>
          <p:cNvSpPr txBox="1"/>
          <p:nvPr/>
        </p:nvSpPr>
        <p:spPr>
          <a:xfrm>
            <a:off x="606055" y="895642"/>
            <a:ext cx="1023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 wyboru członka Senatu UW w grupie profesorów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profesorów uczelni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4CA2A4D-567B-4641-8E90-2631D4443073}"/>
              </a:ext>
            </a:extLst>
          </p:cNvPr>
          <p:cNvSpPr txBox="1"/>
          <p:nvPr/>
        </p:nvSpPr>
        <p:spPr>
          <a:xfrm>
            <a:off x="786809" y="1836625"/>
            <a:ext cx="9877647" cy="468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marca 2024 r.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(wtorek) – godz. 10.00, sala 111 – zebranie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profesorów i profesorów uczelni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zatrudnionych na WGSR </a:t>
            </a:r>
            <a:r>
              <a:rPr lang="pl-PL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prezentujące kandydatów na członka Senatu (wybieranego na wydziale)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kwietnia 2024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(wtorek) – godz.13.15, sala 102) – wybór członka Senatu UW- zebranie wyborcze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profesorów i profesorów uczelni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zatrudnionych na WGSR</a:t>
            </a:r>
          </a:p>
          <a:p>
            <a:pPr marL="6858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826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56CEB307-2047-4BAB-84BE-A8B0426B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29739" cy="1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282266B-300B-4C4E-B246-2996249055BA}"/>
              </a:ext>
            </a:extLst>
          </p:cNvPr>
          <p:cNvSpPr txBox="1"/>
          <p:nvPr/>
        </p:nvSpPr>
        <p:spPr>
          <a:xfrm>
            <a:off x="880730" y="1448769"/>
            <a:ext cx="104305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 1) nauczyciele akademiccy zatrudnieni na stanowisku profesora lub profesora uczelni, lub mający stopień doktora habilitowanego, stanowią nie mniej niż 3/5 składu kolegium, </a:t>
            </a:r>
          </a:p>
          <a:p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2) w przypadku, gdy doktoranci prowadzą badania naukowe na wydziale, udział przedstawicieli doktorantów jest obligatoryjny, </a:t>
            </a:r>
          </a:p>
          <a:p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3) w przypadku, gdy wydział organizuje i realizuje kształcenie, udział przedstawicieli studentów wynosi co najmniej 10% składu kolegium; </a:t>
            </a:r>
          </a:p>
          <a:p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4) pracownicy niebędący nauczycielami akademickimi stanowią nie więcej niż 5% składu kolegium, ale grupa ta reprezentowana jest przez co najmniej jednego przedstawiciela.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(Statut UW, § 59, ust.3)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C1BC407-30A3-4D64-8712-0D7DB9785669}"/>
              </a:ext>
            </a:extLst>
          </p:cNvPr>
          <p:cNvSpPr txBox="1"/>
          <p:nvPr/>
        </p:nvSpPr>
        <p:spPr>
          <a:xfrm>
            <a:off x="4476307" y="252441"/>
            <a:ext cx="7070651" cy="119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Skład kolegium elektorów wydziału i tryb jego powoływania określa regulamin wydziału, przy czym:</a:t>
            </a:r>
          </a:p>
        </p:txBody>
      </p:sp>
    </p:spTree>
    <p:extLst>
      <p:ext uri="{BB962C8B-B14F-4D97-AF65-F5344CB8AC3E}">
        <p14:creationId xmlns:p14="http://schemas.microsoft.com/office/powerpoint/2010/main" val="326811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56CEB307-2047-4BAB-84BE-A8B0426B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00129" cy="10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282266B-300B-4C4E-B246-2996249055BA}"/>
              </a:ext>
            </a:extLst>
          </p:cNvPr>
          <p:cNvSpPr txBox="1"/>
          <p:nvPr/>
        </p:nvSpPr>
        <p:spPr>
          <a:xfrm>
            <a:off x="880730" y="1196329"/>
            <a:ext cx="1043053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1) wszyscy nauczyciele akademiccy zatrudnieni na stanowisku profesora lub profesora uczelni, lub mający stopień doktora habilitowanego wykonujący na Wydziale swoje obowiązki pracownicze, stanowiący nie mniej niż 3/5 składu Kolegium; </a:t>
            </a: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2) przedstawiciele pozostałych nauczycieli akademickich wykonujący na Wydziale swoje obowiązki pracownicze, stanowiący nie mniej niż 15 % członków Kolegium; </a:t>
            </a: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3) przedstawiciele pracowników niebędących nauczycielami akademickimi wykonujący na Wydziale swoje obowiązki pracownicze, stanowiący nie więcej niż 5% członków Kolegium; </a:t>
            </a: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4) przedstawiciele studentów stanowiący nie mniej niż 10% członków Kolegium; </a:t>
            </a: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5) przedstawiciele doktorantów w liczbie dwóch. </a:t>
            </a:r>
          </a:p>
          <a:p>
            <a:pPr lvl="0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(Regulamin WGSR, § 14,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ust.3)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C1BC407-30A3-4D64-8712-0D7DB9785669}"/>
              </a:ext>
            </a:extLst>
          </p:cNvPr>
          <p:cNvSpPr txBox="1"/>
          <p:nvPr/>
        </p:nvSpPr>
        <p:spPr>
          <a:xfrm>
            <a:off x="4029740" y="846539"/>
            <a:ext cx="742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 skład Kolegium Elektorów Wydziału, wchodzą: </a:t>
            </a:r>
          </a:p>
        </p:txBody>
      </p:sp>
    </p:spTree>
    <p:extLst>
      <p:ext uri="{BB962C8B-B14F-4D97-AF65-F5344CB8AC3E}">
        <p14:creationId xmlns:p14="http://schemas.microsoft.com/office/powerpoint/2010/main" val="155380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0C803F-54FC-4B27-90F4-B94E76E8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1CE395-3902-4561-9366-9C79E7A6B6FC}"/>
              </a:ext>
            </a:extLst>
          </p:cNvPr>
          <p:cNvSpPr txBox="1"/>
          <p:nvPr/>
        </p:nvSpPr>
        <p:spPr>
          <a:xfrm>
            <a:off x="497958" y="1595021"/>
            <a:ext cx="11196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6) dnia 6 marca 2024 r.</a:t>
            </a:r>
          </a:p>
          <a:p>
            <a:r>
              <a:rPr lang="pl-PL" sz="2400" dirty="0">
                <a:highlight>
                  <a:srgbClr val="FFFF00"/>
                </a:highlight>
                <a:latin typeface="ArialMT"/>
              </a:rPr>
              <a:t>pierwsze posiedzenie Kolegium Elektorów Uniwersytetu</a:t>
            </a:r>
            <a:r>
              <a:rPr lang="pl-PL" sz="2400" dirty="0">
                <a:latin typeface="ArialMT"/>
              </a:rPr>
              <a:t> – głosowanie indykacyjne w celu wyłonienia kandydatów na Rektora;</a:t>
            </a:r>
          </a:p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7) do dnia 4 marca 2024 r.</a:t>
            </a:r>
          </a:p>
          <a:p>
            <a:r>
              <a:rPr lang="pl-PL" sz="2400" dirty="0">
                <a:latin typeface="ArialMT"/>
              </a:rPr>
              <a:t>zgłaszanie do UKW kandydatów na przedstawicieli do Senatu;</a:t>
            </a:r>
          </a:p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8) do dnia 11 marca 2024 r.</a:t>
            </a:r>
          </a:p>
          <a:p>
            <a:r>
              <a:rPr lang="pl-PL" sz="2400" dirty="0">
                <a:latin typeface="ArialMT"/>
              </a:rPr>
              <a:t>zgłoszenie Senatowi przez Radę Uczelni kandydatów na Rektora;</a:t>
            </a:r>
          </a:p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9) dnia 19 marca 2024 r.</a:t>
            </a:r>
          </a:p>
          <a:p>
            <a:r>
              <a:rPr lang="pl-PL" sz="2400" dirty="0">
                <a:latin typeface="ArialMT"/>
              </a:rPr>
              <a:t>spotkanie prezentujące kandydatów do Senatu wybieranych przez Kolegium</a:t>
            </a:r>
          </a:p>
          <a:p>
            <a:r>
              <a:rPr lang="pl-PL" sz="2400" dirty="0">
                <a:latin typeface="ArialMT"/>
              </a:rPr>
              <a:t>Elektorów Uniwersytetu;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C824D0E-4984-4632-9D83-09C8A9DFFEC0}"/>
              </a:ext>
            </a:extLst>
          </p:cNvPr>
          <p:cNvSpPr txBox="1"/>
          <p:nvPr/>
        </p:nvSpPr>
        <p:spPr>
          <a:xfrm>
            <a:off x="7698526" y="376130"/>
            <a:ext cx="376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linkClick r:id="rId3"/>
              </a:rPr>
              <a:t>http://www.ukw.uw.edu.pl/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0B71E72-E11A-4044-AB01-AB682E709133}"/>
              </a:ext>
            </a:extLst>
          </p:cNvPr>
          <p:cNvSpPr txBox="1"/>
          <p:nvPr/>
        </p:nvSpPr>
        <p:spPr>
          <a:xfrm>
            <a:off x="265814" y="993028"/>
            <a:ext cx="111960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Terminarz czynności wyborczych: </a:t>
            </a:r>
            <a:r>
              <a:rPr lang="pl-PL" sz="2000" dirty="0"/>
              <a:t>(fragment z Uchwały nr 3 Uczelnianej Komisji Wyborczej)</a:t>
            </a:r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72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0C803F-54FC-4B27-90F4-B94E76E8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1CE395-3902-4561-9366-9C79E7A6B6FC}"/>
              </a:ext>
            </a:extLst>
          </p:cNvPr>
          <p:cNvSpPr txBox="1"/>
          <p:nvPr/>
        </p:nvSpPr>
        <p:spPr>
          <a:xfrm>
            <a:off x="497958" y="1595021"/>
            <a:ext cx="11196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MT"/>
              </a:rPr>
              <a:t>10) dnia 20 marca 2024 r.</a:t>
            </a:r>
          </a:p>
          <a:p>
            <a:r>
              <a:rPr lang="pl-PL" sz="2400" dirty="0">
                <a:latin typeface="ArialMT"/>
              </a:rPr>
              <a:t>posiedzenie Senatu w sprawie opiniowania kandydatów na Rektora;</a:t>
            </a:r>
          </a:p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11) do dnia 25 marca 2024 r.</a:t>
            </a:r>
          </a:p>
          <a:p>
            <a:r>
              <a:rPr lang="pl-PL" sz="2400" dirty="0">
                <a:latin typeface="ArialMT"/>
              </a:rPr>
              <a:t>rejestracja przez UKW kandydatów na Rektora;</a:t>
            </a:r>
          </a:p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12) dnia 26 marca 2024 r.</a:t>
            </a:r>
          </a:p>
          <a:p>
            <a:r>
              <a:rPr lang="pl-PL" sz="2400" dirty="0">
                <a:latin typeface="ArialMT"/>
              </a:rPr>
              <a:t>zebranie przedwyborcze z kandydatami na Rektora;</a:t>
            </a:r>
          </a:p>
          <a:p>
            <a:endParaRPr lang="pl-PL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13) </a:t>
            </a:r>
            <a:r>
              <a:rPr lang="pl-PL" sz="2400" b="1" dirty="0">
                <a:latin typeface="ArialMT"/>
              </a:rPr>
              <a:t>dnia 18 kwietnia 2024 r.</a:t>
            </a:r>
          </a:p>
          <a:p>
            <a:r>
              <a:rPr lang="pl-PL" sz="2400" b="1" dirty="0">
                <a:latin typeface="ArialMT"/>
              </a:rPr>
              <a:t>-wybór Rektora przez Kolegium Elektorów Uniwersytetu,</a:t>
            </a:r>
          </a:p>
          <a:p>
            <a:r>
              <a:rPr lang="pl-PL" sz="2400" b="1" dirty="0">
                <a:latin typeface="ArialMT"/>
              </a:rPr>
              <a:t>-wybór członków Senatu przez Kolegium Elektorów Uniwersytetu;</a:t>
            </a:r>
          </a:p>
          <a:p>
            <a:endParaRPr lang="pl-PL" sz="2400" dirty="0">
              <a:latin typeface="ArialMT"/>
            </a:endParaRPr>
          </a:p>
          <a:p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C824D0E-4984-4632-9D83-09C8A9DFFEC0}"/>
              </a:ext>
            </a:extLst>
          </p:cNvPr>
          <p:cNvSpPr txBox="1"/>
          <p:nvPr/>
        </p:nvSpPr>
        <p:spPr>
          <a:xfrm>
            <a:off x="7698526" y="376130"/>
            <a:ext cx="376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linkClick r:id="rId3"/>
              </a:rPr>
              <a:t>http://www.ukw.uw.edu.pl/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0B71E72-E11A-4044-AB01-AB682E709133}"/>
              </a:ext>
            </a:extLst>
          </p:cNvPr>
          <p:cNvSpPr txBox="1"/>
          <p:nvPr/>
        </p:nvSpPr>
        <p:spPr>
          <a:xfrm>
            <a:off x="265814" y="993028"/>
            <a:ext cx="1106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Terminarz czynności wyborczych: </a:t>
            </a:r>
            <a:r>
              <a:rPr lang="pl-PL" sz="2000" dirty="0"/>
              <a:t>(fragment z Uchwały nr 3 Uczelnianej Komisji Wyborczej)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67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0C803F-54FC-4B27-90F4-B94E76E8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1CE395-3902-4561-9366-9C79E7A6B6FC}"/>
              </a:ext>
            </a:extLst>
          </p:cNvPr>
          <p:cNvSpPr txBox="1"/>
          <p:nvPr/>
        </p:nvSpPr>
        <p:spPr>
          <a:xfrm>
            <a:off x="710214" y="1846245"/>
            <a:ext cx="10751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5)Do dnia </a:t>
            </a:r>
            <a:r>
              <a:rPr lang="pl-PL" sz="2200" b="1" dirty="0"/>
              <a:t>19 lutego 2024 </a:t>
            </a:r>
            <a:r>
              <a:rPr lang="pl-PL" sz="2200" dirty="0"/>
              <a:t>r.</a:t>
            </a:r>
          </a:p>
          <a:p>
            <a:r>
              <a:rPr lang="pl-PL" sz="2200" dirty="0"/>
              <a:t>- wybór członków Kolegium Elektorów Uniwersytetu,</a:t>
            </a:r>
          </a:p>
          <a:p>
            <a:r>
              <a:rPr lang="pl-PL" sz="2200" dirty="0"/>
              <a:t>- wybór elektorów studenckich,</a:t>
            </a:r>
          </a:p>
          <a:p>
            <a:r>
              <a:rPr lang="pl-PL" sz="2200" dirty="0"/>
              <a:t>- wybór elektorów doktoranckich,</a:t>
            </a:r>
          </a:p>
          <a:p>
            <a:r>
              <a:rPr lang="pl-PL" sz="2200" dirty="0"/>
              <a:t>- wybór do rad wydziałów przedstawicieli nauczycieli akademickich, przedstawicieli</a:t>
            </a:r>
          </a:p>
          <a:p>
            <a:r>
              <a:rPr lang="pl-PL" sz="2200" dirty="0"/>
              <a:t>pracowników niebędących nauczycielami akademickimi, przedstawicieli</a:t>
            </a:r>
          </a:p>
          <a:p>
            <a:r>
              <a:rPr lang="pl-PL" sz="2200" dirty="0"/>
              <a:t>doktorantów i przedstawicieli studentów (jeżeli regulamin wydziału przewiduje ich</a:t>
            </a:r>
          </a:p>
          <a:p>
            <a:r>
              <a:rPr lang="pl-PL" sz="2200" dirty="0"/>
              <a:t>udział),</a:t>
            </a:r>
          </a:p>
          <a:p>
            <a:r>
              <a:rPr lang="pl-PL" sz="2200" dirty="0"/>
              <a:t>- wybór do kolegiów elektorów wydziałów przedstawicieli pozostałych nauczycieli</a:t>
            </a:r>
          </a:p>
          <a:p>
            <a:r>
              <a:rPr lang="pl-PL" sz="2200" dirty="0"/>
              <a:t>akademickich (poza profesorami, profesorami uczelni i nauczycielami akademickimi</a:t>
            </a:r>
          </a:p>
          <a:p>
            <a:r>
              <a:rPr lang="pl-PL" sz="2200" dirty="0"/>
              <a:t>mającymi stopień doktora habilitowanego), przedstawicieli pracowników</a:t>
            </a:r>
          </a:p>
          <a:p>
            <a:r>
              <a:rPr lang="pl-PL" sz="2200" dirty="0"/>
              <a:t>niebędących nauczycielami akademickimi, przedstawicieli doktorantów</a:t>
            </a:r>
          </a:p>
          <a:p>
            <a:r>
              <a:rPr lang="pl-PL" sz="2200" dirty="0"/>
              <a:t>i przedstawicieli studentów (w przypadku gdy zachodzą przesłanki określone</a:t>
            </a:r>
          </a:p>
          <a:p>
            <a:r>
              <a:rPr lang="pl-PL" sz="2200" dirty="0"/>
              <a:t>w Statucie);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C824D0E-4984-4632-9D83-09C8A9DFFEC0}"/>
              </a:ext>
            </a:extLst>
          </p:cNvPr>
          <p:cNvSpPr txBox="1"/>
          <p:nvPr/>
        </p:nvSpPr>
        <p:spPr>
          <a:xfrm>
            <a:off x="7698526" y="376130"/>
            <a:ext cx="376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linkClick r:id="rId3"/>
              </a:rPr>
              <a:t>http://www.ukw.uw.edu.pl/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0B71E72-E11A-4044-AB01-AB682E709133}"/>
              </a:ext>
            </a:extLst>
          </p:cNvPr>
          <p:cNvSpPr txBox="1"/>
          <p:nvPr/>
        </p:nvSpPr>
        <p:spPr>
          <a:xfrm>
            <a:off x="871868" y="1089018"/>
            <a:ext cx="10143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Terminarz czynności wyborczych: </a:t>
            </a:r>
            <a:r>
              <a:rPr lang="pl-PL" dirty="0"/>
              <a:t>(fragment z Uchwały nr 3 Uczelnianej Komisji Wyborczej z dnia 6 listopada 2023 r.) </a:t>
            </a:r>
          </a:p>
        </p:txBody>
      </p:sp>
    </p:spTree>
    <p:extLst>
      <p:ext uri="{BB962C8B-B14F-4D97-AF65-F5344CB8AC3E}">
        <p14:creationId xmlns:p14="http://schemas.microsoft.com/office/powerpoint/2010/main" val="2186762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0CB39D8E-EFB6-4B2B-8E4C-DEFA14B4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00129" cy="10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E4CD393-3D4B-4451-82DF-9C723501CB19}"/>
              </a:ext>
            </a:extLst>
          </p:cNvPr>
          <p:cNvSpPr txBox="1"/>
          <p:nvPr/>
        </p:nvSpPr>
        <p:spPr>
          <a:xfrm>
            <a:off x="3168502" y="1278990"/>
            <a:ext cx="60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Skład Wydziałowej Komisji Wyborczej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8099D65-110D-49FC-BDEF-84A521AEC3E1}"/>
              </a:ext>
            </a:extLst>
          </p:cNvPr>
          <p:cNvSpPr/>
          <p:nvPr/>
        </p:nvSpPr>
        <p:spPr>
          <a:xfrm>
            <a:off x="2133600" y="208483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dr hab. Artur Magnuszewski, prof. ucz. (przewodniczący),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dr Anna Dudek, (z-ca przewodniczącego),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dr Alina </a:t>
            </a:r>
            <a:r>
              <a:rPr lang="pl-PL" sz="2400" dirty="0" err="1"/>
              <a:t>Gerleé</a:t>
            </a:r>
            <a:r>
              <a:rPr lang="pl-PL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mgr Joanna Papis,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mgr Ewa Pluta,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Sonia Baranowska - studentka</a:t>
            </a:r>
          </a:p>
        </p:txBody>
      </p:sp>
    </p:spTree>
    <p:extLst>
      <p:ext uri="{BB962C8B-B14F-4D97-AF65-F5344CB8AC3E}">
        <p14:creationId xmlns:p14="http://schemas.microsoft.com/office/powerpoint/2010/main" val="370718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2908CC2-8E44-49DC-1E25-04113C850FCA}"/>
              </a:ext>
            </a:extLst>
          </p:cNvPr>
          <p:cNvSpPr txBox="1"/>
          <p:nvPr/>
        </p:nvSpPr>
        <p:spPr>
          <a:xfrm>
            <a:off x="710214" y="701335"/>
            <a:ext cx="102892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Wybory będą przeprowadzone zgodnie z:</a:t>
            </a:r>
          </a:p>
          <a:p>
            <a:endParaRPr lang="pl-PL" dirty="0"/>
          </a:p>
          <a:p>
            <a:r>
              <a:rPr lang="pl-PL" dirty="0"/>
              <a:t>1.Ustawą „Prawo o szkolnictwie wyższym i nauce”: </a:t>
            </a:r>
            <a:r>
              <a:rPr lang="pl-PL" dirty="0">
                <a:hlinkClick r:id="rId2"/>
              </a:rPr>
              <a:t>https://isap.sejm.gov.pl/isap.nsf/download.xsp/WDU20180001668/U/D20181668Lj.pdf</a:t>
            </a:r>
            <a:endParaRPr lang="pl-PL" dirty="0"/>
          </a:p>
          <a:p>
            <a:endParaRPr lang="pl-PL" dirty="0"/>
          </a:p>
          <a:p>
            <a:r>
              <a:rPr lang="pl-PL" dirty="0"/>
              <a:t>2. Statutem Uniwersytetu Warszawskiego:</a:t>
            </a:r>
          </a:p>
          <a:p>
            <a:r>
              <a:rPr lang="pl-PL" dirty="0">
                <a:hlinkClick r:id="rId3"/>
              </a:rPr>
              <a:t>https://monitor.uw.edu.pl/Lists/Uchway/Attachments/4934/M.2019.190.U.443.pdf</a:t>
            </a:r>
            <a:endParaRPr lang="pl-PL" dirty="0"/>
          </a:p>
          <a:p>
            <a:endParaRPr lang="pl-PL" dirty="0"/>
          </a:p>
          <a:p>
            <a:r>
              <a:rPr lang="pl-PL" dirty="0"/>
              <a:t>3. Ordynacją wyborczą Uniwersytetu Warszawskiego, która stanowi załącznik nr 3 do Statutu Uniwersytetu Warszawskiego (strony 79-89 Statutu),</a:t>
            </a:r>
          </a:p>
          <a:p>
            <a:endParaRPr lang="pl-PL" dirty="0"/>
          </a:p>
          <a:p>
            <a:r>
              <a:rPr lang="pl-PL" dirty="0"/>
              <a:t>4. Regulaminem Wydziału Geografii i Studiów Regionalnych: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dirty="0">
                <a:hlinkClick r:id="rId4"/>
              </a:rPr>
              <a:t>https://monitor.uw.edu.pl/Lists/Uchway/Attachments/5200/M.2020.16.Zarz.6.pdf</a:t>
            </a:r>
            <a:endParaRPr lang="pl-PL" dirty="0"/>
          </a:p>
          <a:p>
            <a:endParaRPr lang="pl-PL" dirty="0"/>
          </a:p>
          <a:p>
            <a:r>
              <a:rPr lang="pl-PL" dirty="0"/>
              <a:t>5. Uchwałą nr 4 Uczelnianej Komisji Wyborczej z dnia 6 listopada 2023 r. w sprawie szczegółowego trybu zwoływania i prowadzenia zebrań wyborczych oraz postępowania w sprawie wyborów:</a:t>
            </a:r>
          </a:p>
          <a:p>
            <a:endParaRPr lang="pl-PL" dirty="0"/>
          </a:p>
          <a:p>
            <a:r>
              <a:rPr lang="pl-PL" dirty="0">
                <a:hlinkClick r:id="rId5"/>
              </a:rPr>
              <a:t>https://monitor.uw.edu.pl/Lists/Uchway/Attachments/6754/M.2023.373.UKW.4.pdf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66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C8709-28B3-2D81-5CC3-5B44254D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8786" cy="939892"/>
          </a:xfrm>
        </p:spPr>
        <p:txBody>
          <a:bodyPr>
            <a:normAutofit/>
          </a:bodyPr>
          <a:lstStyle/>
          <a:p>
            <a:r>
              <a:rPr lang="pl-PL" sz="2000" dirty="0"/>
              <a:t>Uchwała nr 2 Wydziałowej Komisji Wyborczej  z dnia 18 stycznia 2024 r. w sprawie ustalenia czasu </a:t>
            </a:r>
            <a:br>
              <a:rPr lang="pl-PL" sz="2000" dirty="0"/>
            </a:br>
            <a:r>
              <a:rPr lang="pl-PL" sz="2000" dirty="0"/>
              <a:t>i miejsca głosowania wyboru członków Kolegium Elektorów Uniwersytetu, wyboru członków do Rady Wydziału i Kolegium Elektorów WGSR na kadencję 2024-2028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E961FA-03A7-0E25-878B-6C799923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326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/>
              <a:t>§ 1</a:t>
            </a:r>
          </a:p>
          <a:p>
            <a:pPr marL="0" indent="0">
              <a:buNone/>
            </a:pPr>
            <a:r>
              <a:rPr lang="pl-PL" sz="1600" dirty="0"/>
              <a:t>Ustala się następujące terminy i miejsca wyborów:</a:t>
            </a:r>
          </a:p>
          <a:p>
            <a:r>
              <a:rPr lang="pl-PL" sz="1600" dirty="0"/>
              <a:t> 30 stycznia 2024 r. w godz. 13.15-14.15 s.111 w grupie profesorów i profesorów uczelni</a:t>
            </a:r>
          </a:p>
          <a:p>
            <a:pPr marL="0" indent="0">
              <a:buNone/>
            </a:pPr>
            <a:r>
              <a:rPr lang="pl-PL" sz="1600" dirty="0"/>
              <a:t>wybory członków Kolegium Elektorów Uniwersytetu Warszawskiego (4 mandaty)</a:t>
            </a:r>
          </a:p>
          <a:p>
            <a:r>
              <a:rPr lang="pl-PL" sz="1600" dirty="0"/>
              <a:t> 30 stycznia 2024 r. w godz. 14.30 -15.30 s.111 w grupie doktorów habilitowanych</a:t>
            </a:r>
          </a:p>
          <a:p>
            <a:pPr marL="0" indent="0">
              <a:buNone/>
            </a:pPr>
            <a:r>
              <a:rPr lang="pl-PL" sz="1600" dirty="0"/>
              <a:t> wybory członka Kolegium Elektorów Uniwersytetu Warszawskiego (1 mandat)</a:t>
            </a:r>
          </a:p>
          <a:p>
            <a:r>
              <a:rPr lang="pl-PL" sz="1600" dirty="0"/>
              <a:t> 30 stycznia 2024 r. w godz. 15.15-16.45 s.102 w grupie pozostałych nauczycieli akademickich</a:t>
            </a:r>
          </a:p>
          <a:p>
            <a:pPr marL="0" indent="0">
              <a:buNone/>
            </a:pPr>
            <a:r>
              <a:rPr lang="pl-PL" sz="1600" dirty="0"/>
              <a:t> wybory członków Kolegium Elektorów Uniwersytetu Warszawskiego (2 mandaty), członków Kolegium Elektorów Wydziału (od 8 do 13 mandatów) i przedstawicieli do Rady Wydziału (5 mandatów)</a:t>
            </a:r>
          </a:p>
          <a:p>
            <a:r>
              <a:rPr lang="pl-PL" sz="1600" dirty="0"/>
              <a:t> 31 stycznia 2024 r. w godz. 9.00-10.30 s.108 w grupie pracowników niebędących nauczycielami akademickimi </a:t>
            </a:r>
          </a:p>
          <a:p>
            <a:pPr marL="0" indent="0">
              <a:buNone/>
            </a:pPr>
            <a:r>
              <a:rPr lang="pl-PL" sz="1600" dirty="0"/>
              <a:t>wybory członka Kolegium Elektorów Uniwersytetu Warszawskiego (1 mandat), członków Kolegium Elektorów Wydziału </a:t>
            </a:r>
            <a:br>
              <a:rPr lang="pl-PL" sz="1600" dirty="0"/>
            </a:br>
            <a:r>
              <a:rPr lang="pl-PL" sz="1600" dirty="0"/>
              <a:t>(2 mandaty) i przedstawicieli do Rady Wydziału (3 mandaty).</a:t>
            </a:r>
          </a:p>
          <a:p>
            <a:pPr marL="0" indent="0" algn="ctr">
              <a:buNone/>
            </a:pPr>
            <a:r>
              <a:rPr lang="pl-PL" sz="1600" dirty="0"/>
              <a:t>§ 2</a:t>
            </a:r>
          </a:p>
          <a:p>
            <a:pPr marL="0" indent="0">
              <a:buNone/>
            </a:pPr>
            <a:r>
              <a:rPr lang="pl-PL" sz="1600" dirty="0"/>
              <a:t>Uchwała wchodzi w życie z dniem podjęcia.</a:t>
            </a:r>
          </a:p>
          <a:p>
            <a:endParaRPr lang="pl-PL" sz="1600" dirty="0"/>
          </a:p>
          <a:p>
            <a:pPr marL="0" indent="0">
              <a:buNone/>
            </a:pPr>
            <a:r>
              <a:rPr lang="pl-PL" sz="1600" dirty="0"/>
              <a:t>Przewodniczący Wydziałowej Komisji Wyborczej - Dr hab. Artur Magnuszewski, prof. ucz.</a:t>
            </a:r>
          </a:p>
        </p:txBody>
      </p:sp>
    </p:spTree>
    <p:extLst>
      <p:ext uri="{BB962C8B-B14F-4D97-AF65-F5344CB8AC3E}">
        <p14:creationId xmlns:p14="http://schemas.microsoft.com/office/powerpoint/2010/main" val="281248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987BE01D-847F-4EA8-B986-675D7D80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29739" cy="1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71C5D9B-5666-4331-98FF-694E8EC6D5A3}"/>
              </a:ext>
            </a:extLst>
          </p:cNvPr>
          <p:cNvSpPr/>
          <p:nvPr/>
        </p:nvSpPr>
        <p:spPr>
          <a:xfrm>
            <a:off x="1382233" y="1181829"/>
            <a:ext cx="9399181" cy="547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Wybór Elektorów do </a:t>
            </a:r>
            <a:r>
              <a:rPr lang="pl-PL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kolegium Elektorów UW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elektorów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grupy profesorów i profesorów uczelni 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stycznia 2024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r. (wtorek), godz. 13.15, sala 111,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elektora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grupy doktorów habilitowanych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stycznia 2024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r. (wtorek), godz.14.30, sala 111,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elektorów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grupy pozostałych nauczycieli akademickich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stycznia 2024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r. (wtorek), godz.15.15, sala 102,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elektora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grupy pracowników niebędących nauczycielami akademickimi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 stycznia 2024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r. (środa), godz.9.00, sala 108.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C83DED-D7D7-4634-881A-549A11707B0B}"/>
              </a:ext>
            </a:extLst>
          </p:cNvPr>
          <p:cNvSpPr txBox="1"/>
          <p:nvPr/>
        </p:nvSpPr>
        <p:spPr>
          <a:xfrm>
            <a:off x="4582633" y="336555"/>
            <a:ext cx="619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Terminy zebrań wyborczych na WGSR</a:t>
            </a:r>
          </a:p>
        </p:txBody>
      </p:sp>
    </p:spTree>
    <p:extLst>
      <p:ext uri="{BB962C8B-B14F-4D97-AF65-F5344CB8AC3E}">
        <p14:creationId xmlns:p14="http://schemas.microsoft.com/office/powerpoint/2010/main" val="217623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987BE01D-847F-4EA8-B986-675D7D80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29739" cy="1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71C5D9B-5666-4331-98FF-694E8EC6D5A3}"/>
              </a:ext>
            </a:extLst>
          </p:cNvPr>
          <p:cNvSpPr/>
          <p:nvPr/>
        </p:nvSpPr>
        <p:spPr>
          <a:xfrm>
            <a:off x="1382233" y="1181829"/>
            <a:ext cx="9399181" cy="614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Wybór Elektorów do </a:t>
            </a: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kolegium Elektorów WGSR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8-13 elektorów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grupy pozostałych nauczycieli akademickich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stycznia 2024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r. (wtorek), godz.15.15, sala 102,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elektorów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grupy pracowników niebędących nauczycielami akademickimi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 stycznia 2024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r. (środa), godz.9.00, sala 108.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*Zgodnie z regulaminem WGSR w skład  Kolegium Elektorów Wydziału wchodzą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wszyscy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nauczyciele akademiccy zatrudnieni na stanowisku profesora, profesora uczelni lub mający stopień doktora habilitowanego </a:t>
            </a:r>
            <a:r>
              <a:rPr lang="pl-PL" u="sng" dirty="0">
                <a:hlinkClick r:id="rId3"/>
              </a:rPr>
              <a:t>https://monitor.uw.edu.pl/Lists/Uchway/Attachments/5200/M.2020.16.Zarz.6.pdf</a:t>
            </a:r>
            <a:endParaRPr lang="pl-PL" dirty="0"/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C83DED-D7D7-4634-881A-549A11707B0B}"/>
              </a:ext>
            </a:extLst>
          </p:cNvPr>
          <p:cNvSpPr txBox="1"/>
          <p:nvPr/>
        </p:nvSpPr>
        <p:spPr>
          <a:xfrm>
            <a:off x="4582633" y="336555"/>
            <a:ext cx="619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Terminy zebrań wyborczych na WGSR</a:t>
            </a:r>
          </a:p>
        </p:txBody>
      </p:sp>
    </p:spTree>
    <p:extLst>
      <p:ext uri="{BB962C8B-B14F-4D97-AF65-F5344CB8AC3E}">
        <p14:creationId xmlns:p14="http://schemas.microsoft.com/office/powerpoint/2010/main" val="73720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gsr.uw.edu.pl/wgsr/wp-content/uploads/2017/06/LOGO_WGSR.png">
            <a:extLst>
              <a:ext uri="{FF2B5EF4-FFF2-40B4-BE49-F238E27FC236}">
                <a16:creationId xmlns:a16="http://schemas.microsoft.com/office/drawing/2014/main" id="{F27A189B-A8C1-4059-9509-BA185FF6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29739" cy="11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77E820D-21DD-4468-B86D-D9D03B94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83" y="332129"/>
            <a:ext cx="5925826" cy="74987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55A743-DBB1-43C8-BB7A-3967232BA87C}"/>
              </a:ext>
            </a:extLst>
          </p:cNvPr>
          <p:cNvSpPr txBox="1"/>
          <p:nvPr/>
        </p:nvSpPr>
        <p:spPr>
          <a:xfrm>
            <a:off x="701749" y="1467293"/>
            <a:ext cx="1023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Wybór przedstawicieli do </a:t>
            </a:r>
            <a:r>
              <a:rPr lang="pl-PL" sz="2400" b="1" dirty="0">
                <a:solidFill>
                  <a:srgbClr val="C00000"/>
                </a:solidFill>
              </a:rPr>
              <a:t>rady wydziału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4CA2A4D-567B-4641-8E90-2631D4443073}"/>
              </a:ext>
            </a:extLst>
          </p:cNvPr>
          <p:cNvSpPr txBox="1"/>
          <p:nvPr/>
        </p:nvSpPr>
        <p:spPr>
          <a:xfrm>
            <a:off x="786809" y="1836625"/>
            <a:ext cx="9877647" cy="313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przedstawicieli z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grupy pozostałych nauczycieli akademickich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(paragraf 21 ust.2 pkt.5 Regulaminu WGSR) 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stycznia 2024 r. (wtorek), godz.15.15, sala 102,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przedstawicieli z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grupy pracowników niebędących nauczycielami akademickimi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(paragraf 21 ust.2 pkt.6 Regulaminu WGSR) </a:t>
            </a:r>
          </a:p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stycznia 2024 r. (środa), godz.9.00, sala 108.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467833" y="1531088"/>
            <a:ext cx="112917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Zgłaszanie kandydatów na elektorów: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Paragraf 23 Ordynacji Wyborczej Uniwersytetu Warszawskiego:</a:t>
            </a:r>
          </a:p>
          <a:p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Prawo zgłaszania kandydatów na elektorów oraz członków rady dyscyplin naukowych przysługuje wszystkim uczestnikom zebrania mającym czynne prawo wyborcze. Zgłaszanie kandydatów odbywa się jawnie. </a:t>
            </a:r>
          </a:p>
          <a:p>
            <a:pPr marL="457200" indent="-457200">
              <a:buAutoNum type="arabicPeriod"/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2. Zebranie wyborcze rozstrzyga o zamknięciu listy kandydatów.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359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467832" y="1070456"/>
            <a:ext cx="114512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Czynne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prawo wyborcze (prawo głosowania):</a:t>
            </a:r>
          </a:p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Art.10. Ustawy Prawo o szkolnictwie wyższym z dnia 20 lipca 2018 r.</a:t>
            </a:r>
          </a:p>
          <a:p>
            <a:pPr algn="ctr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Pracownicy uczelni, doktoranci i studenci stanowią wspólnotę uczelni. </a:t>
            </a:r>
          </a:p>
          <a:p>
            <a:pPr marL="457200" indent="-457200">
              <a:buAutoNum type="arabicPeriod"/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Członkowi wspólnoty uczelni przysługuje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czynne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prawo wyborcze w uczelni.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422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467832" y="1070456"/>
            <a:ext cx="11392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Bierne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prawo wyborcze (prawo do kandydowania i objęcia stanowiska, mandatu lub funkcji)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Wg Ustawy Prawo o szkolnictwie wyższym z dnia 20 lipca 2018 r.</a:t>
            </a:r>
          </a:p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kolegium elektorów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może być osoba która: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1) ma pełną zdolność do czynności prawnych;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2) korzysta z pełni praw publicznych;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3) nie była skazana prawomocnym wyrokiem za umyślne przestępstwo lub umyślne przestępstwo skarbowe;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4) nie była karana karą dyscyplinarną;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5) w okresie od dnia 22 lipca 1944 r. do dnia 31 lipca 1990 r. nie pracowała w organach bezpieczeństwa państwa w rozumieniu art. 2 ustawy z dnia 18 października 2006 r. </a:t>
            </a:r>
            <a:b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 ujawnianiu informacji o dokumentach organów bezpieczeństwa państwa z lat 1944–1990 oraz treści tych dokumentów (Dz. U. z 2017 r. poz. 2186, z </a:t>
            </a:r>
            <a:r>
              <a:rPr lang="pl-PL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późn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zm.1)), nie pełniła w nich służby ani nie współpracowała z tymi organami;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nie ukończyła 70. roku życia do dnia rozpoczęcia kadencji.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48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A9342F-82AE-402B-A160-C30529A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251" cy="10704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9F05D-FB9F-425D-A2B9-122021C03666}"/>
              </a:ext>
            </a:extLst>
          </p:cNvPr>
          <p:cNvSpPr txBox="1"/>
          <p:nvPr/>
        </p:nvSpPr>
        <p:spPr>
          <a:xfrm>
            <a:off x="467832" y="1070456"/>
            <a:ext cx="11451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Bierne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prawo wyborcze (prawo do kandydowania i objęcia stanowiska, mandatu lub funkcji)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Wg Ustawy Prawo o szkolnictwie wyższym z dnia 20 lipca 2018 r.</a:t>
            </a:r>
          </a:p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Kandydatem do Senatu UW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może być osoba która: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1) ma pełną zdolność do czynności prawnych;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2) korzysta z pełni praw publicznych;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3) nie była skazana prawomocnym wyrokiem za umyślne przestępstwo lub umyślne przestępstwo skarbowe;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4) nie była karana karą dyscyplinarną;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5) w okresie od dnia 22 lipca 1944 r. do dnia 31 lipca 1990 r. nie pracowała w organach bezpieczeństwa państwa w rozumieniu art. 2 ustawy z dnia 18 października 2006 r. </a:t>
            </a:r>
            <a:b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 ujawnianiu informacji o dokumentach organów bezpieczeństwa państwa z lat 1944–1990 oraz treści tych dokumentów (Dz. U. z 2017 r. poz. 2186, z </a:t>
            </a:r>
            <a:r>
              <a:rPr lang="pl-PL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późn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zm.</a:t>
            </a:r>
            <a:r>
              <a:rPr lang="pl-PL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1)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), nie pełniła w nich służby ani nie współpracowała z tymi organami;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nie ukończyła 70. roku życia do dnia rozpoczęcia kadencji.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588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2608</Words>
  <Application>Microsoft Office PowerPoint</Application>
  <PresentationFormat>Panoramiczny</PresentationFormat>
  <Paragraphs>213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ArialMT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Kandydaci na elektorów Uniwersytetu są zobowiązani do ustawowego wymogu złożenia oświadczenia lustracyjnego (lub informacji o uprzednim złożeniu oświadczenia lustracyjnego).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Uchwała nr 2 Wydziałowej Komisji Wyborczej  z dnia 18 stycznia 2024 r. w sprawie ustalenia czasu  i miejsca głosowania wyboru członków Kolegium Elektorów Uniwersytetu, wyboru członków do Rady Wydziału i Kolegium Elektorów WGSR na kadencję 2024-2028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Joasia</dc:creator>
  <cp:lastModifiedBy>Joasia</cp:lastModifiedBy>
  <cp:revision>39</cp:revision>
  <dcterms:created xsi:type="dcterms:W3CDTF">2020-01-23T12:34:50Z</dcterms:created>
  <dcterms:modified xsi:type="dcterms:W3CDTF">2024-02-13T10:16:09Z</dcterms:modified>
</cp:coreProperties>
</file>